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92" r:id="rId6"/>
    <p:sldId id="269" r:id="rId7"/>
    <p:sldId id="275" r:id="rId8"/>
    <p:sldId id="288" r:id="rId9"/>
    <p:sldId id="287" r:id="rId10"/>
    <p:sldId id="301" r:id="rId11"/>
    <p:sldId id="302" r:id="rId12"/>
    <p:sldId id="303" r:id="rId13"/>
    <p:sldId id="270" r:id="rId14"/>
    <p:sldId id="293" r:id="rId15"/>
    <p:sldId id="294" r:id="rId16"/>
    <p:sldId id="291" r:id="rId17"/>
    <p:sldId id="306" r:id="rId18"/>
    <p:sldId id="305" r:id="rId19"/>
    <p:sldId id="289" r:id="rId20"/>
    <p:sldId id="284" r:id="rId21"/>
    <p:sldId id="283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9FAB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1354" y="-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7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0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8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8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4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5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9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5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61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70D0B-1B81-4E55-9025-11E2D72D218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A0239-76D4-4818-87DB-46C81EC948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4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8032" y="2204864"/>
            <a:ext cx="7772400" cy="1470025"/>
          </a:xfrm>
          <a:solidFill>
            <a:srgbClr val="FFCC00">
              <a:alpha val="50196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&lt;</a:t>
            </a:r>
            <a:r>
              <a:rPr lang="pl-PL" dirty="0"/>
              <a:t>wstaw nazwę muzeum i miasto</a:t>
            </a:r>
            <a:r>
              <a:rPr lang="en-US" dirty="0"/>
              <a:t>&gt;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843808" y="5661248"/>
            <a:ext cx="2000869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aut</a:t>
            </a:r>
            <a:r>
              <a:rPr lang="pl-PL" dirty="0" err="1"/>
              <a:t>or</a:t>
            </a:r>
            <a:r>
              <a:rPr lang="pl-PL" dirty="0"/>
              <a:t> prezentacji</a:t>
            </a:r>
            <a:r>
              <a:rPr lang="en-US" dirty="0"/>
              <a:t>&gt;</a:t>
            </a:r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  <p:pic>
        <p:nvPicPr>
          <p:cNvPr id="6" name="Picture 5" descr="Iccromlogo-trans-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3570" y="5805264"/>
            <a:ext cx="1264405" cy="85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54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188640"/>
            <a:ext cx="8568952" cy="70788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DETERIO</a:t>
            </a: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RACJA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sz="2000" b="1" dirty="0">
                <a:solidFill>
                  <a:prstClr val="black"/>
                </a:solidFill>
              </a:rPr>
              <a:t> 2 o</a:t>
            </a:r>
            <a:r>
              <a:rPr lang="pl-PL" sz="2000" b="1" dirty="0" err="1">
                <a:solidFill>
                  <a:prstClr val="black"/>
                </a:solidFill>
              </a:rPr>
              <a:t>biekty</a:t>
            </a:r>
            <a:r>
              <a:rPr lang="pl-PL" sz="2000" b="1" dirty="0">
                <a:solidFill>
                  <a:prstClr val="black"/>
                </a:solidFill>
              </a:rPr>
              <a:t> z aktywnym stanem zainfekowania przez grzyby i pleśnie</a:t>
            </a:r>
            <a:r>
              <a:rPr lang="en-US" sz="2000" b="1" dirty="0">
                <a:solidFill>
                  <a:prstClr val="black"/>
                </a:solidFill>
              </a:rPr>
              <a:t> (</a:t>
            </a:r>
            <a:r>
              <a:rPr lang="pl-PL" sz="2000" b="1" dirty="0">
                <a:solidFill>
                  <a:prstClr val="black"/>
                </a:solidFill>
              </a:rPr>
              <a:t>jeżeli w ogóle takie są w kolekcji</a:t>
            </a:r>
            <a:r>
              <a:rPr lang="en-US" sz="2000" b="1" dirty="0">
                <a:solidFill>
                  <a:prstClr val="black"/>
                </a:solidFill>
              </a:rPr>
              <a:t>)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8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9" y="188640"/>
            <a:ext cx="8424936" cy="70788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DETERIORATION:</a:t>
            </a:r>
            <a:r>
              <a:rPr lang="en-US" sz="2000" b="1" dirty="0">
                <a:solidFill>
                  <a:prstClr val="black"/>
                </a:solidFill>
              </a:rPr>
              <a:t> 2 o</a:t>
            </a:r>
            <a:r>
              <a:rPr lang="pl-PL" sz="2000" b="1" dirty="0" err="1">
                <a:solidFill>
                  <a:prstClr val="black"/>
                </a:solidFill>
              </a:rPr>
              <a:t>biekty</a:t>
            </a:r>
            <a:r>
              <a:rPr lang="pl-PL" sz="2000" b="1" dirty="0">
                <a:solidFill>
                  <a:prstClr val="black"/>
                </a:solidFill>
              </a:rPr>
              <a:t> z aktywnym stanem zainfekowania przez sole</a:t>
            </a:r>
            <a:r>
              <a:rPr lang="en-US" sz="2000" b="1" dirty="0">
                <a:solidFill>
                  <a:prstClr val="black"/>
                </a:solidFill>
              </a:rPr>
              <a:t> (</a:t>
            </a:r>
            <a:r>
              <a:rPr lang="pl-PL" sz="2000" b="1" dirty="0">
                <a:solidFill>
                  <a:prstClr val="black"/>
                </a:solidFill>
              </a:rPr>
              <a:t>jeżeli w ogóle takie są w kolekcji</a:t>
            </a:r>
            <a:r>
              <a:rPr lang="en-US" sz="2000" b="1" dirty="0">
                <a:solidFill>
                  <a:prstClr val="black"/>
                </a:solidFill>
              </a:rPr>
              <a:t>)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924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3" y="188640"/>
            <a:ext cx="8784976" cy="40011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DETERIORATION: </a:t>
            </a:r>
            <a:r>
              <a:rPr lang="en-US" sz="2000" b="1" dirty="0">
                <a:solidFill>
                  <a:prstClr val="black"/>
                </a:solidFill>
              </a:rPr>
              <a:t> 2 o</a:t>
            </a:r>
            <a:r>
              <a:rPr lang="pl-PL" sz="2000" b="1" dirty="0" err="1">
                <a:solidFill>
                  <a:prstClr val="black"/>
                </a:solidFill>
              </a:rPr>
              <a:t>biekty</a:t>
            </a:r>
            <a:r>
              <a:rPr lang="pl-PL" sz="2000" b="1" dirty="0">
                <a:solidFill>
                  <a:prstClr val="black"/>
                </a:solidFill>
              </a:rPr>
              <a:t> z aktywną korozją</a:t>
            </a:r>
            <a:r>
              <a:rPr lang="en-US" sz="2000" b="1" dirty="0">
                <a:solidFill>
                  <a:prstClr val="black"/>
                </a:solidFill>
              </a:rPr>
              <a:t> (</a:t>
            </a:r>
            <a:r>
              <a:rPr lang="pl-PL" sz="2000" b="1" dirty="0">
                <a:solidFill>
                  <a:prstClr val="black"/>
                </a:solidFill>
              </a:rPr>
              <a:t>jeżeli w ogóle takie są w kolekcji</a:t>
            </a:r>
            <a:r>
              <a:rPr lang="en-US" sz="2000" b="1" dirty="0">
                <a:solidFill>
                  <a:prstClr val="black"/>
                </a:solidFill>
              </a:rPr>
              <a:t>)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380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188640"/>
            <a:ext cx="8280920" cy="7263527"/>
          </a:xfrm>
          <a:prstGeom prst="rect">
            <a:avLst/>
          </a:prstGeom>
          <a:solidFill>
            <a:srgbClr val="FFCC00">
              <a:alpha val="29020"/>
            </a:srgbClr>
          </a:solidFill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MAGAZYNY</a:t>
            </a:r>
            <a:endParaRPr lang="en-US" sz="28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pl-PL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Dodaj zdjęcia każdego istniejącego magazynu</a:t>
            </a:r>
            <a:r>
              <a:rPr 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ctr"/>
            <a:r>
              <a:rPr lang="pl-PL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Opisz slajd:</a:t>
            </a:r>
            <a:r>
              <a:rPr 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l-PL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magazyn</a:t>
            </a:r>
            <a:r>
              <a:rPr 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1, </a:t>
            </a:r>
            <a:r>
              <a:rPr lang="pl-PL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magazyn</a:t>
            </a:r>
            <a:r>
              <a:rPr 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2…</a:t>
            </a:r>
          </a:p>
          <a:p>
            <a:pPr algn="ctr"/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dodaj slajdy jeśli to konieczne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sz="28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Kompletny zestaw zawiera zdjęcia: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Korytarza prowadzącego do magazynu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Drzwi wejściowych do magazynu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Magazynu po otwarciu drzwi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Ogólne całego magazynu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Mebli używanych w magazynie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półki, komody z szufladami, regały, szafki </a:t>
            </a:r>
            <a:r>
              <a:rPr lang="pl-P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itp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.)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Przynajmniej 5 problemów występujących w magazynie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pl-P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przepełnione regały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pl-P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niewłaściwe wyposażenie, obiekty na podłodze, obiekty </a:t>
            </a:r>
            <a:r>
              <a:rPr lang="pl-PL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pozainwentarzowe</a:t>
            </a:r>
            <a:r>
              <a:rPr lang="pl-P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zła kondycja budynku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pl-P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itp.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pl-P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Z pisemną informacją o problemach zobrazowanych na zdjęciach.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21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43608" y="620688"/>
            <a:ext cx="6936899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sz="2000" b="1" dirty="0"/>
              <a:t>Korytarz prowadzący do magazynu i zamknięte drzwi magazynu</a:t>
            </a:r>
            <a:endParaRPr lang="en-US" sz="2000" b="1" dirty="0"/>
          </a:p>
        </p:txBody>
      </p:sp>
      <p:sp>
        <p:nvSpPr>
          <p:cNvPr id="3" name="CasellaDiTesto 3"/>
          <p:cNvSpPr txBox="1"/>
          <p:nvPr/>
        </p:nvSpPr>
        <p:spPr>
          <a:xfrm>
            <a:off x="2979843" y="116632"/>
            <a:ext cx="3120150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Magazyn</a:t>
            </a:r>
            <a:r>
              <a:rPr lang="en-US" sz="2000" b="1" dirty="0"/>
              <a:t> 1 (</a:t>
            </a:r>
            <a:r>
              <a:rPr lang="pl-PL" sz="2000" b="1" dirty="0"/>
              <a:t>magazyn</a:t>
            </a:r>
            <a:r>
              <a:rPr lang="en-US" sz="2000" b="1" dirty="0"/>
              <a:t> 2,3….)</a:t>
            </a:r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376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1680" y="620688"/>
            <a:ext cx="5069658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sz="2000" b="1" dirty="0"/>
              <a:t>Pierwszy widok magazynu po otwarciu drzwi</a:t>
            </a:r>
            <a:endParaRPr lang="en-US" sz="2000" b="1" dirty="0"/>
          </a:p>
        </p:txBody>
      </p:sp>
      <p:sp>
        <p:nvSpPr>
          <p:cNvPr id="3" name="CasellaDiTesto 3"/>
          <p:cNvSpPr txBox="1"/>
          <p:nvPr/>
        </p:nvSpPr>
        <p:spPr>
          <a:xfrm>
            <a:off x="2979843" y="116632"/>
            <a:ext cx="3120150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Magazyn</a:t>
            </a:r>
            <a:r>
              <a:rPr lang="en-US" sz="2000" b="1" dirty="0"/>
              <a:t> 1 (</a:t>
            </a:r>
            <a:r>
              <a:rPr lang="pl-PL" sz="2000" b="1" dirty="0"/>
              <a:t>magazyn</a:t>
            </a:r>
            <a:r>
              <a:rPr lang="en-US" sz="2000" b="1" dirty="0"/>
              <a:t> 2,3….)</a:t>
            </a:r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257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59632" y="620688"/>
            <a:ext cx="7488832" cy="707886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Ogólny widok całego </a:t>
            </a:r>
            <a:r>
              <a:rPr lang="pl-PL" sz="2000" b="1" dirty="0" err="1"/>
              <a:t>magzynu</a:t>
            </a:r>
            <a:r>
              <a:rPr lang="en-US" sz="2000" b="1" dirty="0"/>
              <a:t> (2-3 </a:t>
            </a:r>
            <a:r>
              <a:rPr lang="pl-PL" sz="2000" b="1" dirty="0"/>
              <a:t>zdjęcia dla przedstawienia pełnej rzeczywistości</a:t>
            </a:r>
            <a:r>
              <a:rPr lang="en-US" sz="2000" b="1" dirty="0"/>
              <a:t>)</a:t>
            </a:r>
          </a:p>
        </p:txBody>
      </p:sp>
      <p:sp>
        <p:nvSpPr>
          <p:cNvPr id="3" name="CasellaDiTesto 3"/>
          <p:cNvSpPr txBox="1"/>
          <p:nvPr/>
        </p:nvSpPr>
        <p:spPr>
          <a:xfrm>
            <a:off x="3040980" y="116632"/>
            <a:ext cx="2997872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2000" b="1" dirty="0" err="1"/>
              <a:t>Magzyn</a:t>
            </a:r>
            <a:r>
              <a:rPr lang="en-US" sz="2000" b="1" dirty="0"/>
              <a:t> 1 (</a:t>
            </a:r>
            <a:r>
              <a:rPr lang="pl-PL" sz="2000" b="1" dirty="0"/>
              <a:t>magazyn</a:t>
            </a:r>
            <a:r>
              <a:rPr lang="en-US" sz="2000" b="1" dirty="0"/>
              <a:t> 2,3….)</a:t>
            </a:r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933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59632" y="620688"/>
            <a:ext cx="6889194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sz="2000" b="1" dirty="0"/>
              <a:t>Różne typy mebli wchodzące w skład wyposażenie</a:t>
            </a:r>
            <a:r>
              <a:rPr lang="en-US" sz="2000" b="1" dirty="0"/>
              <a:t> (2-3 </a:t>
            </a:r>
            <a:r>
              <a:rPr lang="pl-PL" sz="2000" b="1" dirty="0"/>
              <a:t>zdjęcia</a:t>
            </a:r>
            <a:r>
              <a:rPr lang="en-US" sz="2000" b="1" dirty="0"/>
              <a:t>)</a:t>
            </a:r>
          </a:p>
        </p:txBody>
      </p:sp>
      <p:sp>
        <p:nvSpPr>
          <p:cNvPr id="3" name="CasellaDiTesto 3"/>
          <p:cNvSpPr txBox="1"/>
          <p:nvPr/>
        </p:nvSpPr>
        <p:spPr>
          <a:xfrm>
            <a:off x="2979843" y="116632"/>
            <a:ext cx="3120150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Magazyn</a:t>
            </a:r>
            <a:r>
              <a:rPr lang="en-US" sz="2000" b="1" dirty="0"/>
              <a:t> 1 (</a:t>
            </a:r>
            <a:r>
              <a:rPr lang="pl-PL" sz="2000" b="1" dirty="0"/>
              <a:t>magazyn</a:t>
            </a:r>
            <a:r>
              <a:rPr lang="en-US" sz="2000" b="1" dirty="0"/>
              <a:t> 2,3….)</a:t>
            </a:r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933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123728" y="620688"/>
            <a:ext cx="3793539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sz="2000" b="1" dirty="0"/>
              <a:t>Problemy w magazynie</a:t>
            </a:r>
            <a:r>
              <a:rPr lang="en-US" sz="2000" b="1" dirty="0"/>
              <a:t> (</a:t>
            </a:r>
            <a:r>
              <a:rPr lang="pl-PL" sz="2000" b="1" dirty="0"/>
              <a:t>3-5 zdjęć</a:t>
            </a:r>
            <a:r>
              <a:rPr lang="en-US" sz="2000" b="1" dirty="0"/>
              <a:t>)</a:t>
            </a:r>
          </a:p>
        </p:txBody>
      </p:sp>
      <p:sp>
        <p:nvSpPr>
          <p:cNvPr id="3" name="CasellaDiTesto 3"/>
          <p:cNvSpPr txBox="1"/>
          <p:nvPr/>
        </p:nvSpPr>
        <p:spPr>
          <a:xfrm>
            <a:off x="2979844" y="116632"/>
            <a:ext cx="3120150" cy="400110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Magazyn</a:t>
            </a:r>
            <a:r>
              <a:rPr lang="en-US" sz="2000" b="1" dirty="0"/>
              <a:t> 1 (</a:t>
            </a:r>
            <a:r>
              <a:rPr lang="pl-PL" sz="2000" b="1" dirty="0"/>
              <a:t>magazyn</a:t>
            </a:r>
            <a:r>
              <a:rPr lang="en-US" sz="2000" b="1" dirty="0"/>
              <a:t> 2,3….)</a:t>
            </a:r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972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15616" y="476672"/>
            <a:ext cx="6696744" cy="1015663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pl-PL" sz="2000" b="1" dirty="0">
                <a:solidFill>
                  <a:prstClr val="black"/>
                </a:solidFill>
              </a:rPr>
              <a:t>Wymień 5 głównych problemów występujących w magazynie (upewnij się, że te problemy zostały wcześniej zobrazowane na zdjęciach)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051720" y="2383720"/>
            <a:ext cx="4968552" cy="2862322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1:</a:t>
            </a:r>
          </a:p>
          <a:p>
            <a:endParaRPr lang="en-US" dirty="0"/>
          </a:p>
          <a:p>
            <a:r>
              <a:rPr lang="en-US" dirty="0"/>
              <a:t>2:</a:t>
            </a:r>
          </a:p>
          <a:p>
            <a:endParaRPr lang="en-US" dirty="0"/>
          </a:p>
          <a:p>
            <a:r>
              <a:rPr lang="en-US" dirty="0"/>
              <a:t>3:</a:t>
            </a:r>
          </a:p>
          <a:p>
            <a:endParaRPr lang="en-US" dirty="0"/>
          </a:p>
          <a:p>
            <a:r>
              <a:rPr lang="en-US" dirty="0"/>
              <a:t>4:</a:t>
            </a:r>
          </a:p>
          <a:p>
            <a:endParaRPr lang="en-US" dirty="0"/>
          </a:p>
          <a:p>
            <a:r>
              <a:rPr lang="en-US" dirty="0"/>
              <a:t>5:</a:t>
            </a:r>
          </a:p>
          <a:p>
            <a:endParaRPr lang="en-US" dirty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88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71600" y="220578"/>
            <a:ext cx="8172400" cy="7078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GB" sz="2000" b="1" dirty="0"/>
              <a:t>Map</a:t>
            </a:r>
            <a:r>
              <a:rPr lang="pl-PL" sz="2000" b="1" dirty="0"/>
              <a:t>a</a:t>
            </a:r>
            <a:r>
              <a:rPr lang="en-GB" sz="2000" b="1" dirty="0"/>
              <a:t>, </a:t>
            </a:r>
            <a:r>
              <a:rPr lang="pl-PL" sz="2000" b="1" dirty="0"/>
              <a:t>obrazująca dokładną lokalizację </a:t>
            </a:r>
            <a:r>
              <a:rPr lang="pl-PL" sz="2000" b="1" dirty="0" err="1"/>
              <a:t>Muzem</a:t>
            </a:r>
            <a:r>
              <a:rPr lang="pl-PL" sz="2000" b="1" dirty="0"/>
              <a:t> w mieście / najbliższej okolicy</a:t>
            </a:r>
            <a:r>
              <a:rPr lang="en-GB" sz="2000" b="1" dirty="0"/>
              <a:t>.</a:t>
            </a:r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802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71600" y="332656"/>
            <a:ext cx="7216025" cy="1015663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pl-PL" sz="2000" b="1" dirty="0">
                <a:solidFill>
                  <a:prstClr val="black"/>
                </a:solidFill>
              </a:rPr>
              <a:t>Dodatkowe informacje mogące lepiej zobrazować sytuację, z którą boryka się Twoje Muzeum (np. procedury zarządzania kolekcją, typy kolekcji, warunki panujące w magazynie)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123728" y="2348880"/>
            <a:ext cx="4896544" cy="369332"/>
          </a:xfrm>
          <a:prstGeom prst="rect">
            <a:avLst/>
          </a:prstGeom>
          <a:ln>
            <a:solidFill>
              <a:srgbClr val="439FA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5" name="Picture 4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63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171808"/>
              </p:ext>
            </p:extLst>
          </p:nvPr>
        </p:nvGraphicFramePr>
        <p:xfrm>
          <a:off x="2555776" y="197724"/>
          <a:ext cx="6048672" cy="7119712"/>
        </p:xfrm>
        <a:graphic>
          <a:graphicData uri="http://schemas.openxmlformats.org/drawingml/2006/table">
            <a:tbl>
              <a:tblPr/>
              <a:tblGrid>
                <a:gridCol w="4888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53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baseline="0" noProof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Karta identyfikacyjna</a:t>
                      </a:r>
                      <a:r>
                        <a:rPr lang="en-GB" sz="1600" b="1" i="0" u="none" strike="noStrike" baseline="0" noProof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lang="en-GB" sz="1600" b="1" i="0" u="none" strike="noStrike" noProof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: </a:t>
                      </a:r>
                      <a:r>
                        <a:rPr lang="pl-PL" sz="1600" b="1" i="0" u="none" strike="noStrike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Muzeum</a:t>
                      </a:r>
                      <a:r>
                        <a:rPr lang="en-GB" sz="1600" b="1" i="0" u="none" strike="noStrike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…………</a:t>
                      </a:r>
                    </a:p>
                  </a:txBody>
                  <a:tcPr marL="7307" marR="7307" marT="7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5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Informacje ogólne</a:t>
                      </a:r>
                      <a:endParaRPr lang="en-GB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Data założenie Muzeum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Całkowita liczba pracowników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pracowników pracujących z obiektami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624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Czy w muzeum jest zatrudniony konserwator zabytków/ renowator?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wolontariuszy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Całkowita liczba zwiedzających w ciągu roku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624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Całkowita liczba dzieci na zajęciach dla szkół lub z wycieczkami szkolnymi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799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Kolekcja</a:t>
                      </a:r>
                      <a:endParaRPr lang="en-GB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Całkowita liczba obiektów w kolekcji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obiektów w księdze inwentarzowej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obiektów na wystawie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obiektów w magazynie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4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obiektów w depozycie przez ostatnie 5 lat</a:t>
                      </a:r>
                      <a:r>
                        <a:rPr lang="en-GB" sz="14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GB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462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obiektów wpisanych do księgi inwentarzowej przez ostatnie 5 lat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 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Czy w muzeum są pisemne procedury dotyczące kolekcji</a:t>
                      </a:r>
                      <a:r>
                        <a:rPr lang="en-GB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05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Magazyn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05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pomieszczeń magazynowych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605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Całkowita powierzchnia zajmowana przez magazyny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(m</a:t>
                      </a:r>
                      <a:r>
                        <a:rPr lang="en-GB" sz="1400" b="0" i="0" u="none" strike="noStrike" baseline="300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)*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605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pracowników opiekujących się magazynam</a:t>
                      </a:r>
                      <a:r>
                        <a:rPr lang="pl-PL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i/magazynierów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obiektów na podłodze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*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7799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60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Adres Muzeum</a:t>
                      </a:r>
                      <a:r>
                        <a:rPr lang="en-GB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60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pl-PL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Strona Muzeum</a:t>
                      </a:r>
                      <a:r>
                        <a:rPr lang="en-GB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653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* </a:t>
                      </a:r>
                      <a:r>
                        <a:rPr lang="pl-PL" sz="1100" b="1" i="0" u="none" strike="noStrike" noProof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Jeśli nie znasz dokładnej liczby , podaj szacunkową i umieść ją w nawiasie</a:t>
                      </a: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(XXX)</a:t>
                      </a:r>
                    </a:p>
                  </a:txBody>
                  <a:tcPr marL="7307" marR="7307" marT="7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 rot="19994655">
            <a:off x="-291347" y="845348"/>
            <a:ext cx="2954976" cy="4001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F</a:t>
            </a:r>
            <a:r>
              <a:rPr lang="pl-PL" sz="2000" b="1" dirty="0" err="1">
                <a:solidFill>
                  <a:schemeClr val="bg1"/>
                </a:solidFill>
              </a:rPr>
              <a:t>ormularz</a:t>
            </a:r>
            <a:r>
              <a:rPr lang="pl-PL" sz="2000" b="1" dirty="0">
                <a:solidFill>
                  <a:schemeClr val="bg1"/>
                </a:solidFill>
              </a:rPr>
              <a:t> do wypełnienia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0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09945" y="188640"/>
            <a:ext cx="5520165" cy="40011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Ogólny widok Muzeum z zewnątrz (cały budynek)</a:t>
            </a:r>
            <a:endParaRPr lang="en-US" sz="2000" b="1" dirty="0"/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4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260648"/>
            <a:ext cx="7992888" cy="7078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Widok </a:t>
            </a:r>
            <a:r>
              <a:rPr lang="pl-PL" sz="2000" b="1" dirty="0" err="1"/>
              <a:t>sal</a:t>
            </a:r>
            <a:r>
              <a:rPr lang="pl-PL" sz="2000" b="1" dirty="0"/>
              <a:t> ekspozycyjnych/przestrzeni wraz ze zwiedzającymi</a:t>
            </a:r>
            <a:r>
              <a:rPr lang="en-US" sz="2000" b="1" dirty="0"/>
              <a:t> (</a:t>
            </a:r>
            <a:r>
              <a:rPr lang="pl-PL" sz="2000" b="1" dirty="0"/>
              <a:t>wstaw </a:t>
            </a:r>
            <a:r>
              <a:rPr lang="en-US" sz="2000" b="1" dirty="0"/>
              <a:t>2 </a:t>
            </a:r>
            <a:r>
              <a:rPr lang="pl-PL" sz="2000" b="1" dirty="0"/>
              <a:t>lub </a:t>
            </a:r>
            <a:r>
              <a:rPr lang="en-US" sz="2000" b="1" dirty="0"/>
              <a:t> 3 </a:t>
            </a:r>
            <a:r>
              <a:rPr lang="en-US" sz="2000" b="1" dirty="0" err="1"/>
              <a:t>sl</a:t>
            </a:r>
            <a:r>
              <a:rPr lang="pl-PL" sz="2000" b="1" dirty="0" err="1"/>
              <a:t>ajdy</a:t>
            </a:r>
            <a:r>
              <a:rPr lang="en-US" sz="2000" b="1" dirty="0"/>
              <a:t>)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456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483768" y="260648"/>
            <a:ext cx="4739567" cy="40011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sz="2000" b="1" dirty="0"/>
              <a:t>Działalność edukacyjna</a:t>
            </a:r>
            <a:r>
              <a:rPr lang="en-US" sz="2000" b="1" dirty="0"/>
              <a:t> (</a:t>
            </a:r>
            <a:r>
              <a:rPr lang="pl-PL" sz="2000" b="1" dirty="0"/>
              <a:t>wstaw 2-3 zdjęcia</a:t>
            </a:r>
            <a:r>
              <a:rPr lang="en-US" sz="2000" b="1" dirty="0"/>
              <a:t>)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4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88640"/>
            <a:ext cx="8424936" cy="677108"/>
          </a:xfrm>
          <a:prstGeom prst="rect">
            <a:avLst/>
          </a:prstGeom>
          <a:ln>
            <a:solidFill>
              <a:srgbClr val="FFCC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FFCC00"/>
                </a:solidFill>
              </a:rPr>
              <a:t>KOLEKCJA</a:t>
            </a:r>
            <a:r>
              <a:rPr lang="en-US" sz="2000" b="1" dirty="0">
                <a:solidFill>
                  <a:srgbClr val="FFCC00"/>
                </a:solidFill>
              </a:rPr>
              <a:t>: </a:t>
            </a:r>
            <a:r>
              <a:rPr lang="en-US" sz="2000" b="1" dirty="0"/>
              <a:t> 5</a:t>
            </a:r>
            <a:r>
              <a:rPr lang="pl-PL" sz="2000" b="1" dirty="0"/>
              <a:t> najcenniejszych obiektów</a:t>
            </a:r>
            <a:r>
              <a:rPr lang="en-US" sz="2000" b="1" dirty="0"/>
              <a:t> (</a:t>
            </a:r>
            <a:r>
              <a:rPr lang="pl-PL" sz="2000" b="1" dirty="0"/>
              <a:t>z opisem</a:t>
            </a:r>
            <a:r>
              <a:rPr lang="en-US" sz="2000" b="1" dirty="0"/>
              <a:t> ) </a:t>
            </a:r>
            <a:r>
              <a:rPr lang="pl-PL" dirty="0"/>
              <a:t>Wszystkie 5 zdjęć na jednym slajdzie</a:t>
            </a:r>
            <a:endParaRPr lang="en-US" dirty="0"/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93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188640"/>
            <a:ext cx="8568952" cy="677108"/>
          </a:xfrm>
          <a:prstGeom prst="rect">
            <a:avLst/>
          </a:prstGeom>
          <a:ln>
            <a:solidFill>
              <a:srgbClr val="FFCC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FFCC00"/>
                </a:solidFill>
              </a:rPr>
              <a:t>KOLEKCJA</a:t>
            </a:r>
            <a:r>
              <a:rPr lang="en-US" sz="2000" b="1" dirty="0">
                <a:solidFill>
                  <a:srgbClr val="FFCC00"/>
                </a:solidFill>
              </a:rPr>
              <a:t>: </a:t>
            </a:r>
            <a:r>
              <a:rPr lang="en-US" sz="2000" b="1" dirty="0"/>
              <a:t> 4</a:t>
            </a:r>
            <a:r>
              <a:rPr lang="pl-PL" sz="2000" b="1" dirty="0"/>
              <a:t> największe obiekty</a:t>
            </a:r>
            <a:r>
              <a:rPr lang="en-US" sz="2000" b="1" dirty="0"/>
              <a:t>  (</a:t>
            </a:r>
            <a:r>
              <a:rPr lang="pl-PL" sz="2000" b="1" dirty="0"/>
              <a:t>opis i wymiary</a:t>
            </a:r>
            <a:r>
              <a:rPr lang="en-US" sz="2000" b="1" dirty="0"/>
              <a:t>) </a:t>
            </a:r>
            <a:r>
              <a:rPr lang="en-US" dirty="0"/>
              <a:t> </a:t>
            </a:r>
            <a:r>
              <a:rPr lang="pl-PL" dirty="0"/>
              <a:t>Wszystkie 4 zdjęcia na jednym slajdzie</a:t>
            </a:r>
            <a:endParaRPr lang="en-US" dirty="0"/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810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188640"/>
            <a:ext cx="8784977" cy="400110"/>
          </a:xfrm>
          <a:prstGeom prst="rect">
            <a:avLst/>
          </a:prstGeom>
          <a:ln>
            <a:solidFill>
              <a:srgbClr val="FFCC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FFCC00"/>
                </a:solidFill>
              </a:rPr>
              <a:t>KOLEKCJA</a:t>
            </a:r>
            <a:r>
              <a:rPr lang="en-US" sz="2000" b="1" dirty="0">
                <a:solidFill>
                  <a:srgbClr val="FFCC00"/>
                </a:solidFill>
              </a:rPr>
              <a:t>: </a:t>
            </a:r>
            <a:r>
              <a:rPr lang="en-US" sz="2000" b="1" dirty="0"/>
              <a:t>4  </a:t>
            </a:r>
            <a:r>
              <a:rPr lang="pl-PL" sz="2000" b="1" dirty="0"/>
              <a:t>najmniejsze obiekty</a:t>
            </a:r>
            <a:r>
              <a:rPr lang="en-US" sz="2000" b="1" dirty="0"/>
              <a:t> (</a:t>
            </a:r>
            <a:r>
              <a:rPr lang="pl-PL" sz="2000" b="1" dirty="0"/>
              <a:t>opis i wymiary</a:t>
            </a:r>
            <a:r>
              <a:rPr lang="en-US" sz="2000" b="1" dirty="0"/>
              <a:t>) </a:t>
            </a:r>
            <a:r>
              <a:rPr lang="pl-PL" dirty="0"/>
              <a:t>Wszystkie 4 na jednym slajdzie</a:t>
            </a:r>
            <a:endParaRPr lang="en-US" dirty="0"/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646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1" y="188640"/>
            <a:ext cx="8784976" cy="70788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DETE</a:t>
            </a: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RIORACJA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2000" b="1" dirty="0">
                <a:solidFill>
                  <a:prstClr val="black"/>
                </a:solidFill>
              </a:rPr>
              <a:t>2 o</a:t>
            </a:r>
            <a:r>
              <a:rPr lang="pl-PL" sz="2000" b="1" dirty="0" err="1">
                <a:solidFill>
                  <a:prstClr val="black"/>
                </a:solidFill>
              </a:rPr>
              <a:t>biekty</a:t>
            </a:r>
            <a:r>
              <a:rPr lang="pl-PL" sz="2000" b="1" dirty="0">
                <a:solidFill>
                  <a:prstClr val="black"/>
                </a:solidFill>
              </a:rPr>
              <a:t> z aktywnym stanem zainfekowania przez owady</a:t>
            </a:r>
            <a:r>
              <a:rPr lang="en-US" sz="2000" b="1" dirty="0">
                <a:solidFill>
                  <a:prstClr val="black"/>
                </a:solidFill>
              </a:rPr>
              <a:t> (</a:t>
            </a:r>
            <a:r>
              <a:rPr lang="pl-PL" sz="2000" b="1" dirty="0">
                <a:solidFill>
                  <a:prstClr val="black"/>
                </a:solidFill>
              </a:rPr>
              <a:t>jeżeli w ogóle takie są w kolekcji</a:t>
            </a:r>
            <a:r>
              <a:rPr lang="en-US" sz="2000" b="1" dirty="0">
                <a:solidFill>
                  <a:prstClr val="black"/>
                </a:solidFill>
              </a:rPr>
              <a:t>)</a:t>
            </a:r>
          </a:p>
        </p:txBody>
      </p:sp>
      <p:pic>
        <p:nvPicPr>
          <p:cNvPr id="3" name="Picture 2" descr="RE-OR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08712"/>
            <a:ext cx="1235976" cy="2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65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580</Words>
  <Application>Microsoft Office PowerPoint</Application>
  <PresentationFormat>Pokaz na ekranie (4:3)</PresentationFormat>
  <Paragraphs>84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di Office</vt:lpstr>
      <vt:lpstr>&lt;wstaw nazwę muzeum i miasto&gt;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Musée de ……..</dc:title>
  <dc:creator>Gael</dc:creator>
  <cp:lastModifiedBy>Konserwacja</cp:lastModifiedBy>
  <cp:revision>79</cp:revision>
  <dcterms:created xsi:type="dcterms:W3CDTF">2016-05-24T00:46:29Z</dcterms:created>
  <dcterms:modified xsi:type="dcterms:W3CDTF">2022-05-26T11:34:26Z</dcterms:modified>
</cp:coreProperties>
</file>